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07" r:id="rId2"/>
    <p:sldId id="308" r:id="rId3"/>
    <p:sldId id="309" r:id="rId4"/>
    <p:sldId id="310" r:id="rId5"/>
    <p:sldId id="311" r:id="rId6"/>
    <p:sldId id="312" r:id="rId7"/>
    <p:sldId id="31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B426"/>
    <a:srgbClr val="183D6E"/>
    <a:srgbClr val="31518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4" d="100"/>
          <a:sy n="114" d="100"/>
        </p:scale>
        <p:origin x="1506" y="114"/>
      </p:cViewPr>
      <p:guideLst>
        <p:guide orient="horz" pos="2160"/>
        <p:guide pos="2880"/>
      </p:guideLst>
    </p:cSldViewPr>
  </p:slideViewPr>
  <p:notesTextViewPr>
    <p:cViewPr>
      <p:scale>
        <a:sx n="3" d="2"/>
        <a:sy n="3" d="2"/>
      </p:scale>
      <p:origin x="0" y="0"/>
    </p:cViewPr>
  </p:notesTextViewPr>
  <p:sorterViewPr>
    <p:cViewPr>
      <p:scale>
        <a:sx n="100" d="100"/>
        <a:sy n="100" d="100"/>
      </p:scale>
      <p:origin x="0" y="103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4635C6-5E95-4ADC-9E4D-C9951C1B167E}" type="datetimeFigureOut">
              <a:rPr lang="en-US" smtClean="0"/>
              <a:t>5/30/2019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0AE2B4-5251-4467-A2FC-907B934EFC32}" type="slidenum">
              <a:rPr lang="en-US" smtClean="0"/>
              <a:t>‹#›</a:t>
            </a:fld>
            <a:endParaRPr lang="en-US"/>
          </a:p>
        </p:txBody>
      </p:sp>
    </p:spTree>
    <p:extLst>
      <p:ext uri="{BB962C8B-B14F-4D97-AF65-F5344CB8AC3E}">
        <p14:creationId xmlns:p14="http://schemas.microsoft.com/office/powerpoint/2010/main" val="2300182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599" y="1359569"/>
            <a:ext cx="8843211" cy="761999"/>
          </a:xfrm>
        </p:spPr>
        <p:txBody>
          <a:bodyPr>
            <a:normAutofit/>
          </a:bodyPr>
          <a:lstStyle>
            <a:lvl1pPr algn="l">
              <a:defRPr sz="3600" b="1">
                <a:solidFill>
                  <a:srgbClr val="183D6E"/>
                </a:solidFill>
                <a:latin typeface="Arial" pitchFamily="34" charset="0"/>
                <a:cs typeface="Arial"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28600" y="2273968"/>
            <a:ext cx="8839200" cy="621631"/>
          </a:xfrm>
          <a:noFill/>
        </p:spPr>
        <p:txBody>
          <a:bodyPr lIns="91440" tIns="91440">
            <a:normAutofit/>
          </a:bodyPr>
          <a:lstStyle>
            <a:lvl1pPr marL="0" indent="0" algn="l">
              <a:buNone/>
              <a:defRPr sz="2400">
                <a:solidFill>
                  <a:srgbClr val="183D6E"/>
                </a:solidFill>
                <a:latin typeface="Arial" panose="020B0604020202020204"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77000" y="5410200"/>
            <a:ext cx="2412759" cy="1339600"/>
          </a:xfrm>
          <a:prstGeom prst="rect">
            <a:avLst/>
          </a:prstGeom>
        </p:spPr>
      </p:pic>
      <p:sp>
        <p:nvSpPr>
          <p:cNvPr id="4" name="Freeform 3"/>
          <p:cNvSpPr/>
          <p:nvPr userDrawn="1"/>
        </p:nvSpPr>
        <p:spPr>
          <a:xfrm>
            <a:off x="-27000" y="5947200"/>
            <a:ext cx="6199200" cy="554400"/>
          </a:xfrm>
          <a:custGeom>
            <a:avLst/>
            <a:gdLst>
              <a:gd name="connsiteX0" fmla="*/ 7200 w 6199200"/>
              <a:gd name="connsiteY0" fmla="*/ 0 h 554400"/>
              <a:gd name="connsiteX1" fmla="*/ 6199200 w 6199200"/>
              <a:gd name="connsiteY1" fmla="*/ 0 h 554400"/>
              <a:gd name="connsiteX2" fmla="*/ 5968800 w 6199200"/>
              <a:gd name="connsiteY2" fmla="*/ 554400 h 554400"/>
              <a:gd name="connsiteX3" fmla="*/ 0 w 6199200"/>
              <a:gd name="connsiteY3" fmla="*/ 554400 h 554400"/>
              <a:gd name="connsiteX4" fmla="*/ 7200 w 6199200"/>
              <a:gd name="connsiteY4" fmla="*/ 0 h 55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9200" h="554400">
                <a:moveTo>
                  <a:pt x="7200" y="0"/>
                </a:moveTo>
                <a:lnTo>
                  <a:pt x="6199200" y="0"/>
                </a:lnTo>
                <a:lnTo>
                  <a:pt x="5968800" y="554400"/>
                </a:lnTo>
                <a:lnTo>
                  <a:pt x="0" y="554400"/>
                </a:lnTo>
                <a:lnTo>
                  <a:pt x="7200" y="0"/>
                </a:lnTo>
                <a:close/>
              </a:path>
            </a:pathLst>
          </a:custGeom>
          <a:solidFill>
            <a:srgbClr val="FCB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611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userDrawn="1">
            <p:ph type="title"/>
          </p:nvPr>
        </p:nvSpPr>
        <p:spPr>
          <a:xfrm>
            <a:off x="1676400" y="228600"/>
            <a:ext cx="7162800" cy="685800"/>
          </a:xfrm>
        </p:spPr>
        <p:txBody>
          <a:bodyPr/>
          <a:lstStyle>
            <a:lvl1pPr algn="l">
              <a:defRPr>
                <a:solidFill>
                  <a:srgbClr val="183D6E"/>
                </a:solidFill>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04800" y="1219200"/>
            <a:ext cx="8534400" cy="5181600"/>
          </a:xfrm>
        </p:spPr>
        <p:txBody>
          <a:bodyPr lIns="182880" tIns="91440">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1772" y="6455434"/>
            <a:ext cx="667428" cy="370566"/>
          </a:xfrm>
          <a:prstGeom prst="rect">
            <a:avLst/>
          </a:prstGeom>
        </p:spPr>
      </p:pic>
      <p:sp>
        <p:nvSpPr>
          <p:cNvPr id="6" name="Freeform 5"/>
          <p:cNvSpPr/>
          <p:nvPr userDrawn="1"/>
        </p:nvSpPr>
        <p:spPr>
          <a:xfrm>
            <a:off x="0" y="332154"/>
            <a:ext cx="1379416" cy="457200"/>
          </a:xfrm>
          <a:custGeom>
            <a:avLst/>
            <a:gdLst>
              <a:gd name="connsiteX0" fmla="*/ 0 w 1379416"/>
              <a:gd name="connsiteY0" fmla="*/ 0 h 457200"/>
              <a:gd name="connsiteX1" fmla="*/ 1379416 w 1379416"/>
              <a:gd name="connsiteY1" fmla="*/ 0 h 457200"/>
              <a:gd name="connsiteX2" fmla="*/ 1211385 w 1379416"/>
              <a:gd name="connsiteY2" fmla="*/ 457200 h 457200"/>
              <a:gd name="connsiteX3" fmla="*/ 0 w 1379416"/>
              <a:gd name="connsiteY3" fmla="*/ 457200 h 457200"/>
              <a:gd name="connsiteX4" fmla="*/ 0 w 1379416"/>
              <a:gd name="connsiteY4" fmla="*/ 0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9416" h="457200">
                <a:moveTo>
                  <a:pt x="0" y="0"/>
                </a:moveTo>
                <a:lnTo>
                  <a:pt x="1379416" y="0"/>
                </a:lnTo>
                <a:lnTo>
                  <a:pt x="1211385" y="457200"/>
                </a:lnTo>
                <a:lnTo>
                  <a:pt x="0" y="457200"/>
                </a:lnTo>
                <a:lnTo>
                  <a:pt x="0" y="0"/>
                </a:lnTo>
                <a:close/>
              </a:path>
            </a:pathLst>
          </a:custGeom>
          <a:solidFill>
            <a:srgbClr val="FCB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9169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solidFill>
            <a:schemeClr val="bg1"/>
          </a:solidFill>
        </p:spPr>
        <p:txBody>
          <a:bodyPr anchor="t"/>
          <a:lstStyle>
            <a:lvl1pPr algn="l">
              <a:defRPr sz="4000" b="1" cap="all">
                <a:solidFill>
                  <a:schemeClr val="tx2">
                    <a:lumMod val="7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Title 1"/>
          <p:cNvSpPr txBox="1">
            <a:spLocks/>
          </p:cNvSpPr>
          <p:nvPr userDrawn="1"/>
        </p:nvSpPr>
        <p:spPr>
          <a:xfrm>
            <a:off x="1676400" y="228600"/>
            <a:ext cx="71628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rgbClr val="183D6E"/>
                </a:solidFill>
                <a:latin typeface="Arial" pitchFamily="34" charset="0"/>
                <a:ea typeface="+mj-ea"/>
                <a:cs typeface="Arial" pitchFamily="34" charset="0"/>
              </a:defRPr>
            </a:lvl1pPr>
          </a:lstStyle>
          <a:p>
            <a:r>
              <a:rPr lang="en-US"/>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1772" y="6455434"/>
            <a:ext cx="667428" cy="370566"/>
          </a:xfrm>
          <a:prstGeom prst="rect">
            <a:avLst/>
          </a:prstGeom>
        </p:spPr>
      </p:pic>
      <p:sp>
        <p:nvSpPr>
          <p:cNvPr id="10" name="Freeform 9"/>
          <p:cNvSpPr/>
          <p:nvPr userDrawn="1"/>
        </p:nvSpPr>
        <p:spPr>
          <a:xfrm>
            <a:off x="0" y="332154"/>
            <a:ext cx="1379416" cy="457200"/>
          </a:xfrm>
          <a:custGeom>
            <a:avLst/>
            <a:gdLst>
              <a:gd name="connsiteX0" fmla="*/ 0 w 1379416"/>
              <a:gd name="connsiteY0" fmla="*/ 0 h 457200"/>
              <a:gd name="connsiteX1" fmla="*/ 1379416 w 1379416"/>
              <a:gd name="connsiteY1" fmla="*/ 0 h 457200"/>
              <a:gd name="connsiteX2" fmla="*/ 1211385 w 1379416"/>
              <a:gd name="connsiteY2" fmla="*/ 457200 h 457200"/>
              <a:gd name="connsiteX3" fmla="*/ 0 w 1379416"/>
              <a:gd name="connsiteY3" fmla="*/ 457200 h 457200"/>
              <a:gd name="connsiteX4" fmla="*/ 0 w 1379416"/>
              <a:gd name="connsiteY4" fmla="*/ 0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9416" h="457200">
                <a:moveTo>
                  <a:pt x="0" y="0"/>
                </a:moveTo>
                <a:lnTo>
                  <a:pt x="1379416" y="0"/>
                </a:lnTo>
                <a:lnTo>
                  <a:pt x="1211385" y="457200"/>
                </a:lnTo>
                <a:lnTo>
                  <a:pt x="0" y="457200"/>
                </a:lnTo>
                <a:lnTo>
                  <a:pt x="0" y="0"/>
                </a:lnTo>
                <a:close/>
              </a:path>
            </a:pathLst>
          </a:custGeom>
          <a:solidFill>
            <a:srgbClr val="FCB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983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295400"/>
            <a:ext cx="4191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95400"/>
            <a:ext cx="4191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1"/>
          <p:cNvSpPr>
            <a:spLocks noGrp="1"/>
          </p:cNvSpPr>
          <p:nvPr>
            <p:ph type="title"/>
          </p:nvPr>
        </p:nvSpPr>
        <p:spPr>
          <a:xfrm>
            <a:off x="1676400" y="228600"/>
            <a:ext cx="7162800" cy="685800"/>
          </a:xfrm>
        </p:spPr>
        <p:txBody>
          <a:bodyPr/>
          <a:lstStyle>
            <a:lvl1pPr algn="l">
              <a:defRPr>
                <a:solidFill>
                  <a:srgbClr val="183D6E"/>
                </a:solidFill>
                <a:latin typeface="Arial" pitchFamily="34" charset="0"/>
                <a:cs typeface="Arial" pitchFamily="34" charset="0"/>
              </a:defRPr>
            </a:lvl1pPr>
          </a:lstStyle>
          <a:p>
            <a:r>
              <a:rPr lang="en-US"/>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1772" y="6455434"/>
            <a:ext cx="667428" cy="370566"/>
          </a:xfrm>
          <a:prstGeom prst="rect">
            <a:avLst/>
          </a:prstGeom>
        </p:spPr>
      </p:pic>
      <p:sp>
        <p:nvSpPr>
          <p:cNvPr id="10" name="Freeform 9"/>
          <p:cNvSpPr/>
          <p:nvPr userDrawn="1"/>
        </p:nvSpPr>
        <p:spPr>
          <a:xfrm>
            <a:off x="0" y="332154"/>
            <a:ext cx="1379416" cy="457200"/>
          </a:xfrm>
          <a:custGeom>
            <a:avLst/>
            <a:gdLst>
              <a:gd name="connsiteX0" fmla="*/ 0 w 1379416"/>
              <a:gd name="connsiteY0" fmla="*/ 0 h 457200"/>
              <a:gd name="connsiteX1" fmla="*/ 1379416 w 1379416"/>
              <a:gd name="connsiteY1" fmla="*/ 0 h 457200"/>
              <a:gd name="connsiteX2" fmla="*/ 1211385 w 1379416"/>
              <a:gd name="connsiteY2" fmla="*/ 457200 h 457200"/>
              <a:gd name="connsiteX3" fmla="*/ 0 w 1379416"/>
              <a:gd name="connsiteY3" fmla="*/ 457200 h 457200"/>
              <a:gd name="connsiteX4" fmla="*/ 0 w 1379416"/>
              <a:gd name="connsiteY4" fmla="*/ 0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9416" h="457200">
                <a:moveTo>
                  <a:pt x="0" y="0"/>
                </a:moveTo>
                <a:lnTo>
                  <a:pt x="1379416" y="0"/>
                </a:lnTo>
                <a:lnTo>
                  <a:pt x="1211385" y="457200"/>
                </a:lnTo>
                <a:lnTo>
                  <a:pt x="0" y="457200"/>
                </a:lnTo>
                <a:lnTo>
                  <a:pt x="0" y="0"/>
                </a:lnTo>
                <a:close/>
              </a:path>
            </a:pathLst>
          </a:custGeom>
          <a:solidFill>
            <a:srgbClr val="FCB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4161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1143000"/>
            <a:ext cx="4192588" cy="7921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04800" y="1935162"/>
            <a:ext cx="4192588" cy="44656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143000"/>
            <a:ext cx="4194175" cy="7921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1935162"/>
            <a:ext cx="4194175" cy="44656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1676400" y="228600"/>
            <a:ext cx="7162800" cy="685800"/>
          </a:xfrm>
        </p:spPr>
        <p:txBody>
          <a:bodyPr/>
          <a:lstStyle>
            <a:lvl1pPr algn="l">
              <a:defRPr>
                <a:solidFill>
                  <a:srgbClr val="183D6E"/>
                </a:solidFill>
                <a:latin typeface="Arial" pitchFamily="34" charset="0"/>
                <a:cs typeface="Arial" pitchFamily="34" charset="0"/>
              </a:defRPr>
            </a:lvl1pPr>
          </a:lstStyle>
          <a:p>
            <a:r>
              <a:rPr lang="en-US"/>
              <a:t>Click to edit Master title style</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1772" y="6455434"/>
            <a:ext cx="667428" cy="370566"/>
          </a:xfrm>
          <a:prstGeom prst="rect">
            <a:avLst/>
          </a:prstGeom>
        </p:spPr>
      </p:pic>
      <p:sp>
        <p:nvSpPr>
          <p:cNvPr id="12" name="Freeform 11"/>
          <p:cNvSpPr/>
          <p:nvPr userDrawn="1"/>
        </p:nvSpPr>
        <p:spPr>
          <a:xfrm>
            <a:off x="0" y="332154"/>
            <a:ext cx="1379416" cy="457200"/>
          </a:xfrm>
          <a:custGeom>
            <a:avLst/>
            <a:gdLst>
              <a:gd name="connsiteX0" fmla="*/ 0 w 1379416"/>
              <a:gd name="connsiteY0" fmla="*/ 0 h 457200"/>
              <a:gd name="connsiteX1" fmla="*/ 1379416 w 1379416"/>
              <a:gd name="connsiteY1" fmla="*/ 0 h 457200"/>
              <a:gd name="connsiteX2" fmla="*/ 1211385 w 1379416"/>
              <a:gd name="connsiteY2" fmla="*/ 457200 h 457200"/>
              <a:gd name="connsiteX3" fmla="*/ 0 w 1379416"/>
              <a:gd name="connsiteY3" fmla="*/ 457200 h 457200"/>
              <a:gd name="connsiteX4" fmla="*/ 0 w 1379416"/>
              <a:gd name="connsiteY4" fmla="*/ 0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9416" h="457200">
                <a:moveTo>
                  <a:pt x="0" y="0"/>
                </a:moveTo>
                <a:lnTo>
                  <a:pt x="1379416" y="0"/>
                </a:lnTo>
                <a:lnTo>
                  <a:pt x="1211385" y="457200"/>
                </a:lnTo>
                <a:lnTo>
                  <a:pt x="0" y="457200"/>
                </a:lnTo>
                <a:lnTo>
                  <a:pt x="0" y="0"/>
                </a:lnTo>
                <a:close/>
              </a:path>
            </a:pathLst>
          </a:custGeom>
          <a:solidFill>
            <a:srgbClr val="FCB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114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1676400" y="228600"/>
            <a:ext cx="7162800" cy="685800"/>
          </a:xfrm>
        </p:spPr>
        <p:txBody>
          <a:bodyPr/>
          <a:lstStyle>
            <a:lvl1pPr algn="l">
              <a:defRPr>
                <a:solidFill>
                  <a:srgbClr val="183D6E"/>
                </a:solidFill>
                <a:latin typeface="Arial" pitchFamily="34" charset="0"/>
                <a:cs typeface="Arial" pitchFamily="34" charset="0"/>
              </a:defRPr>
            </a:lvl1p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1772" y="6455434"/>
            <a:ext cx="667428" cy="370566"/>
          </a:xfrm>
          <a:prstGeom prst="rect">
            <a:avLst/>
          </a:prstGeom>
        </p:spPr>
      </p:pic>
      <p:sp>
        <p:nvSpPr>
          <p:cNvPr id="9" name="Freeform 8"/>
          <p:cNvSpPr/>
          <p:nvPr userDrawn="1"/>
        </p:nvSpPr>
        <p:spPr>
          <a:xfrm>
            <a:off x="0" y="332154"/>
            <a:ext cx="1379416" cy="457200"/>
          </a:xfrm>
          <a:custGeom>
            <a:avLst/>
            <a:gdLst>
              <a:gd name="connsiteX0" fmla="*/ 0 w 1379416"/>
              <a:gd name="connsiteY0" fmla="*/ 0 h 457200"/>
              <a:gd name="connsiteX1" fmla="*/ 1379416 w 1379416"/>
              <a:gd name="connsiteY1" fmla="*/ 0 h 457200"/>
              <a:gd name="connsiteX2" fmla="*/ 1211385 w 1379416"/>
              <a:gd name="connsiteY2" fmla="*/ 457200 h 457200"/>
              <a:gd name="connsiteX3" fmla="*/ 0 w 1379416"/>
              <a:gd name="connsiteY3" fmla="*/ 457200 h 457200"/>
              <a:gd name="connsiteX4" fmla="*/ 0 w 1379416"/>
              <a:gd name="connsiteY4" fmla="*/ 0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9416" h="457200">
                <a:moveTo>
                  <a:pt x="0" y="0"/>
                </a:moveTo>
                <a:lnTo>
                  <a:pt x="1379416" y="0"/>
                </a:lnTo>
                <a:lnTo>
                  <a:pt x="1211385" y="457200"/>
                </a:lnTo>
                <a:lnTo>
                  <a:pt x="0" y="457200"/>
                </a:lnTo>
                <a:lnTo>
                  <a:pt x="0" y="0"/>
                </a:lnTo>
                <a:close/>
              </a:path>
            </a:pathLst>
          </a:custGeom>
          <a:solidFill>
            <a:srgbClr val="FCB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5433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1772" y="6455434"/>
            <a:ext cx="667428" cy="370566"/>
          </a:xfrm>
          <a:prstGeom prst="rect">
            <a:avLst/>
          </a:prstGeom>
        </p:spPr>
      </p:pic>
    </p:spTree>
    <p:extLst>
      <p:ext uri="{BB962C8B-B14F-4D97-AF65-F5344CB8AC3E}">
        <p14:creationId xmlns:p14="http://schemas.microsoft.com/office/powerpoint/2010/main" val="636305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0"/>
            <a:ext cx="71628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4800" y="1219200"/>
            <a:ext cx="8534400" cy="5486400"/>
          </a:xfrm>
          <a:prstGeom prst="rect">
            <a:avLst/>
          </a:prstGeom>
          <a:solidFill>
            <a:schemeClr val="bg1"/>
          </a:solidFill>
        </p:spPr>
        <p:txBody>
          <a:bodyPr vert="horz" lIns="182880" tIns="18288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057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r" defTabSz="914400" rtl="0" eaLnBrk="1" latinLnBrk="0" hangingPunct="1">
        <a:spcBef>
          <a:spcPct val="0"/>
        </a:spcBef>
        <a:buNone/>
        <a:defRPr sz="3600" b="1"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2">
              <a:lumMod val="7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2">
              <a:lumMod val="7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2">
              <a:lumMod val="7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tx2">
              <a:lumMod val="7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2">
              <a:lumMod val="7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73968"/>
            <a:ext cx="5029200" cy="621631"/>
          </a:xfrm>
        </p:spPr>
        <p:txBody>
          <a:bodyPr>
            <a:noAutofit/>
          </a:bodyPr>
          <a:lstStyle/>
          <a:p>
            <a:r>
              <a:rPr lang="en-US" dirty="0"/>
              <a:t>Realizing new uses for Big Data</a:t>
            </a:r>
          </a:p>
          <a:p>
            <a:endParaRPr lang="en-US" dirty="0"/>
          </a:p>
          <a:p>
            <a:endParaRPr lang="en-US" dirty="0"/>
          </a:p>
          <a:p>
            <a:endParaRPr lang="en-US" dirty="0"/>
          </a:p>
          <a:p>
            <a:r>
              <a:rPr lang="en-US" dirty="0"/>
              <a:t>Jonathan Avner, WRA</a:t>
            </a:r>
          </a:p>
          <a:p>
            <a:r>
              <a:rPr lang="en-US" dirty="0"/>
              <a:t>Greg Giaimo, ODOT</a:t>
            </a:r>
          </a:p>
        </p:txBody>
      </p:sp>
      <p:sp>
        <p:nvSpPr>
          <p:cNvPr id="4" name="Title 3"/>
          <p:cNvSpPr>
            <a:spLocks noGrp="1"/>
          </p:cNvSpPr>
          <p:nvPr>
            <p:ph type="ctrTitle"/>
          </p:nvPr>
        </p:nvSpPr>
        <p:spPr/>
        <p:txBody>
          <a:bodyPr/>
          <a:lstStyle/>
          <a:p>
            <a:r>
              <a:rPr lang="en-US" dirty="0"/>
              <a:t>Temporal Applications for Big Data</a:t>
            </a:r>
          </a:p>
        </p:txBody>
      </p:sp>
    </p:spTree>
    <p:extLst>
      <p:ext uri="{BB962C8B-B14F-4D97-AF65-F5344CB8AC3E}">
        <p14:creationId xmlns:p14="http://schemas.microsoft.com/office/powerpoint/2010/main" val="3696914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lnSpcReduction="10000"/>
          </a:bodyPr>
          <a:lstStyle/>
          <a:p>
            <a:r>
              <a:rPr lang="en-US" dirty="0"/>
              <a:t>Traditional data collection has been what we “knew” at a given time. </a:t>
            </a:r>
          </a:p>
          <a:p>
            <a:r>
              <a:rPr lang="en-US" dirty="0"/>
              <a:t>The temporal nature of big data provides insights into additional time periods:</a:t>
            </a:r>
          </a:p>
          <a:p>
            <a:pPr lvl="1"/>
            <a:r>
              <a:rPr lang="en-US" dirty="0"/>
              <a:t>Before and after studies</a:t>
            </a:r>
          </a:p>
          <a:p>
            <a:pPr lvl="1"/>
            <a:r>
              <a:rPr lang="en-US" dirty="0"/>
              <a:t>Seasonal modeling</a:t>
            </a:r>
          </a:p>
          <a:p>
            <a:pPr lvl="1"/>
            <a:r>
              <a:rPr lang="en-US" dirty="0"/>
              <a:t>Short term forecasts</a:t>
            </a:r>
          </a:p>
        </p:txBody>
      </p:sp>
      <p:sp>
        <p:nvSpPr>
          <p:cNvPr id="5" name="Content Placeholder 4">
            <a:extLst>
              <a:ext uri="{FF2B5EF4-FFF2-40B4-BE49-F238E27FC236}">
                <a16:creationId xmlns:a16="http://schemas.microsoft.com/office/drawing/2014/main" id="{DB85FF06-45DF-47AE-98DE-3D1E112777B7}"/>
              </a:ext>
            </a:extLst>
          </p:cNvPr>
          <p:cNvSpPr>
            <a:spLocks noGrp="1"/>
          </p:cNvSpPr>
          <p:nvPr>
            <p:ph sz="half" idx="2"/>
          </p:nvPr>
        </p:nvSpPr>
        <p:spPr>
          <a:xfrm>
            <a:off x="4648200" y="1295400"/>
            <a:ext cx="4191000" cy="3352800"/>
          </a:xfrm>
        </p:spPr>
        <p:txBody>
          <a:bodyPr>
            <a:normAutofit fontScale="77500" lnSpcReduction="20000"/>
          </a:bodyPr>
          <a:lstStyle/>
          <a:p>
            <a:pPr marL="0" indent="0">
              <a:buNone/>
            </a:pPr>
            <a:r>
              <a:rPr lang="en-US" i="1" dirty="0"/>
              <a:t>1500 years ago everybody “knew” that the Earth was the center of the universe. 500 years ago, everybody “knew” that the Earth was flat. And 15 minutes ago, you “knew” that humans were alone on this plant. Imagine what you’ll “know” tomorrow. </a:t>
            </a:r>
          </a:p>
          <a:p>
            <a:pPr marL="0" indent="0">
              <a:buNone/>
            </a:pPr>
            <a:r>
              <a:rPr lang="en-US" i="1" dirty="0"/>
              <a:t>- Kay, </a:t>
            </a:r>
            <a:r>
              <a:rPr lang="en-US" i="1" dirty="0" err="1"/>
              <a:t>MiB</a:t>
            </a:r>
            <a:endParaRPr lang="en-US" i="1" dirty="0"/>
          </a:p>
        </p:txBody>
      </p:sp>
      <p:sp>
        <p:nvSpPr>
          <p:cNvPr id="2" name="Title 1"/>
          <p:cNvSpPr>
            <a:spLocks noGrp="1"/>
          </p:cNvSpPr>
          <p:nvPr>
            <p:ph type="title"/>
          </p:nvPr>
        </p:nvSpPr>
        <p:spPr/>
        <p:txBody>
          <a:bodyPr/>
          <a:lstStyle/>
          <a:p>
            <a:pPr algn="l"/>
            <a:r>
              <a:rPr lang="en-US" dirty="0">
                <a:solidFill>
                  <a:srgbClr val="183D6E"/>
                </a:solidFill>
              </a:rPr>
              <a:t>Time and Big Data</a:t>
            </a:r>
          </a:p>
        </p:txBody>
      </p:sp>
      <p:sp>
        <p:nvSpPr>
          <p:cNvPr id="4" name="Title 1"/>
          <p:cNvSpPr txBox="1">
            <a:spLocks/>
          </p:cNvSpPr>
          <p:nvPr/>
        </p:nvSpPr>
        <p:spPr>
          <a:xfrm>
            <a:off x="0" y="332834"/>
            <a:ext cx="1219200" cy="457202"/>
          </a:xfrm>
          <a:prstGeom prst="rect">
            <a:avLst/>
          </a:prstGeom>
        </p:spPr>
        <p:txBody>
          <a:bodyPr vert="horz" lIns="91440" tIns="45720" rIns="91440" bIns="45720" rtlCol="0" anchor="ctr">
            <a:normAutofit fontScale="92500" lnSpcReduction="10000"/>
          </a:bodyPr>
          <a:lstStyle>
            <a:lvl1pPr algn="l" defTabSz="914400" rtl="0" eaLnBrk="1" latinLnBrk="0" hangingPunct="1">
              <a:spcBef>
                <a:spcPct val="0"/>
              </a:spcBef>
              <a:buNone/>
              <a:defRPr sz="3600" b="1" kern="1200">
                <a:solidFill>
                  <a:srgbClr val="183D6E"/>
                </a:solidFill>
                <a:latin typeface="Arial" pitchFamily="34" charset="0"/>
                <a:ea typeface="+mj-ea"/>
                <a:cs typeface="Arial" pitchFamily="34" charset="0"/>
              </a:defRPr>
            </a:lvl1pPr>
          </a:lstStyle>
          <a:p>
            <a:pPr algn="ctr"/>
            <a:r>
              <a:rPr lang="en-US" sz="2800" dirty="0"/>
              <a:t>1</a:t>
            </a:r>
          </a:p>
        </p:txBody>
      </p:sp>
    </p:spTree>
    <p:extLst>
      <p:ext uri="{BB962C8B-B14F-4D97-AF65-F5344CB8AC3E}">
        <p14:creationId xmlns:p14="http://schemas.microsoft.com/office/powerpoint/2010/main" val="770303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927643-8E1B-4DCB-9D4C-D5828762272E}"/>
              </a:ext>
            </a:extLst>
          </p:cNvPr>
          <p:cNvSpPr>
            <a:spLocks noGrp="1"/>
          </p:cNvSpPr>
          <p:nvPr>
            <p:ph sz="half" idx="1"/>
          </p:nvPr>
        </p:nvSpPr>
        <p:spPr/>
        <p:txBody>
          <a:bodyPr/>
          <a:lstStyle/>
          <a:p>
            <a:r>
              <a:rPr lang="en-US" dirty="0"/>
              <a:t>Hampton Roads Model Development</a:t>
            </a:r>
          </a:p>
          <a:p>
            <a:pPr lvl="1"/>
            <a:r>
              <a:rPr lang="en-US" dirty="0"/>
              <a:t>Use of Big Data for External-External and External-Internal Modeling</a:t>
            </a:r>
          </a:p>
          <a:p>
            <a:r>
              <a:rPr lang="en-US" dirty="0"/>
              <a:t>Testing of model to a 2017 validation year (calibration to 2015)</a:t>
            </a:r>
          </a:p>
        </p:txBody>
      </p:sp>
      <p:sp>
        <p:nvSpPr>
          <p:cNvPr id="3" name="Content Placeholder 2">
            <a:extLst>
              <a:ext uri="{FF2B5EF4-FFF2-40B4-BE49-F238E27FC236}">
                <a16:creationId xmlns:a16="http://schemas.microsoft.com/office/drawing/2014/main" id="{33EBE68E-ABDA-43CE-B8CF-D6E28C6F2A93}"/>
              </a:ext>
            </a:extLst>
          </p:cNvPr>
          <p:cNvSpPr>
            <a:spLocks noGrp="1"/>
          </p:cNvSpPr>
          <p:nvPr>
            <p:ph sz="half" idx="2"/>
          </p:nvPr>
        </p:nvSpPr>
        <p:spPr/>
        <p:txBody>
          <a:bodyPr/>
          <a:lstStyle/>
          <a:p>
            <a:r>
              <a:rPr lang="en-US" dirty="0"/>
              <a:t>Temporal use of big data</a:t>
            </a:r>
          </a:p>
          <a:p>
            <a:pPr lvl="1"/>
            <a:r>
              <a:rPr lang="en-US" dirty="0"/>
              <a:t>Changes in travel patterns on key corridors because of roadway projects impacting validation</a:t>
            </a:r>
          </a:p>
        </p:txBody>
      </p:sp>
      <p:sp>
        <p:nvSpPr>
          <p:cNvPr id="4" name="Title 3">
            <a:extLst>
              <a:ext uri="{FF2B5EF4-FFF2-40B4-BE49-F238E27FC236}">
                <a16:creationId xmlns:a16="http://schemas.microsoft.com/office/drawing/2014/main" id="{429BB099-9942-4073-8B5E-E7EC88094D46}"/>
              </a:ext>
            </a:extLst>
          </p:cNvPr>
          <p:cNvSpPr>
            <a:spLocks noGrp="1"/>
          </p:cNvSpPr>
          <p:nvPr>
            <p:ph type="title"/>
          </p:nvPr>
        </p:nvSpPr>
        <p:spPr/>
        <p:txBody>
          <a:bodyPr>
            <a:normAutofit fontScale="90000"/>
          </a:bodyPr>
          <a:lstStyle/>
          <a:p>
            <a:r>
              <a:rPr lang="en-US" dirty="0"/>
              <a:t>Travel Demand Model Application</a:t>
            </a:r>
          </a:p>
        </p:txBody>
      </p:sp>
    </p:spTree>
    <p:extLst>
      <p:ext uri="{BB962C8B-B14F-4D97-AF65-F5344CB8AC3E}">
        <p14:creationId xmlns:p14="http://schemas.microsoft.com/office/powerpoint/2010/main" val="1699712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EAC20A-6AAC-4A61-9F7D-CE5C0FA0A9C4}"/>
              </a:ext>
            </a:extLst>
          </p:cNvPr>
          <p:cNvSpPr>
            <a:spLocks noGrp="1"/>
          </p:cNvSpPr>
          <p:nvPr>
            <p:ph sz="half" idx="1"/>
          </p:nvPr>
        </p:nvSpPr>
        <p:spPr/>
        <p:txBody>
          <a:bodyPr/>
          <a:lstStyle/>
          <a:p>
            <a:r>
              <a:rPr lang="en-US" dirty="0"/>
              <a:t>Design hour traffic (30</a:t>
            </a:r>
            <a:r>
              <a:rPr lang="en-US" baseline="30000" dirty="0"/>
              <a:t>th</a:t>
            </a:r>
            <a:r>
              <a:rPr lang="en-US" dirty="0"/>
              <a:t> Hour) required for highway design</a:t>
            </a:r>
          </a:p>
          <a:p>
            <a:pPr lvl="1"/>
            <a:r>
              <a:rPr lang="en-US" dirty="0"/>
              <a:t>Currently estimated based on limited permanent traffic recorders</a:t>
            </a:r>
          </a:p>
          <a:p>
            <a:r>
              <a:rPr lang="en-US" dirty="0"/>
              <a:t>ODOT worked with Streetlight to test producing location specific data</a:t>
            </a:r>
          </a:p>
        </p:txBody>
      </p:sp>
      <p:sp>
        <p:nvSpPr>
          <p:cNvPr id="4" name="Title 3">
            <a:extLst>
              <a:ext uri="{FF2B5EF4-FFF2-40B4-BE49-F238E27FC236}">
                <a16:creationId xmlns:a16="http://schemas.microsoft.com/office/drawing/2014/main" id="{95CBEE15-8523-4509-9D49-86BBCE9CFFEF}"/>
              </a:ext>
            </a:extLst>
          </p:cNvPr>
          <p:cNvSpPr>
            <a:spLocks noGrp="1"/>
          </p:cNvSpPr>
          <p:nvPr>
            <p:ph type="title"/>
          </p:nvPr>
        </p:nvSpPr>
        <p:spPr/>
        <p:txBody>
          <a:bodyPr>
            <a:normAutofit fontScale="90000"/>
          </a:bodyPr>
          <a:lstStyle/>
          <a:p>
            <a:r>
              <a:rPr lang="en-US" dirty="0"/>
              <a:t>Estimation of Design Hour Traffic</a:t>
            </a:r>
          </a:p>
        </p:txBody>
      </p:sp>
      <p:sp>
        <p:nvSpPr>
          <p:cNvPr id="7" name="Content Placeholder 6">
            <a:extLst>
              <a:ext uri="{FF2B5EF4-FFF2-40B4-BE49-F238E27FC236}">
                <a16:creationId xmlns:a16="http://schemas.microsoft.com/office/drawing/2014/main" id="{0A90DA00-F3FC-4F66-B3F9-13D4FE6968C4}"/>
              </a:ext>
            </a:extLst>
          </p:cNvPr>
          <p:cNvSpPr>
            <a:spLocks noGrp="1"/>
          </p:cNvSpPr>
          <p:nvPr>
            <p:ph sz="half" idx="2"/>
          </p:nvPr>
        </p:nvSpPr>
        <p:spPr/>
        <p:txBody>
          <a:bodyPr>
            <a:normAutofit lnSpcReduction="10000"/>
          </a:bodyPr>
          <a:lstStyle/>
          <a:p>
            <a:endParaRPr lang="en-US" dirty="0"/>
          </a:p>
          <a:p>
            <a:endParaRPr lang="en-US" dirty="0"/>
          </a:p>
          <a:p>
            <a:endParaRPr lang="en-US" dirty="0"/>
          </a:p>
          <a:p>
            <a:endParaRPr lang="en-US" dirty="0"/>
          </a:p>
          <a:p>
            <a:endParaRPr lang="en-US" dirty="0"/>
          </a:p>
          <a:p>
            <a:endParaRPr lang="en-US" dirty="0"/>
          </a:p>
          <a:p>
            <a:r>
              <a:rPr lang="en-US" dirty="0"/>
              <a:t>Permanent traffic count vs Streetlight by hour of the week – averaged across the year</a:t>
            </a:r>
          </a:p>
        </p:txBody>
      </p:sp>
      <p:pic>
        <p:nvPicPr>
          <p:cNvPr id="8" name="Picture 7">
            <a:extLst>
              <a:ext uri="{FF2B5EF4-FFF2-40B4-BE49-F238E27FC236}">
                <a16:creationId xmlns:a16="http://schemas.microsoft.com/office/drawing/2014/main" id="{E0929DBD-6EAF-4AE7-B504-CC25318E50CF}"/>
              </a:ext>
            </a:extLst>
          </p:cNvPr>
          <p:cNvPicPr>
            <a:picLocks noChangeAspect="1"/>
          </p:cNvPicPr>
          <p:nvPr/>
        </p:nvPicPr>
        <p:blipFill>
          <a:blip r:embed="rId2"/>
          <a:stretch>
            <a:fillRect/>
          </a:stretch>
        </p:blipFill>
        <p:spPr>
          <a:xfrm>
            <a:off x="4233580" y="1447800"/>
            <a:ext cx="4611912" cy="2645067"/>
          </a:xfrm>
          <a:prstGeom prst="rect">
            <a:avLst/>
          </a:prstGeom>
        </p:spPr>
      </p:pic>
    </p:spTree>
    <p:extLst>
      <p:ext uri="{BB962C8B-B14F-4D97-AF65-F5344CB8AC3E}">
        <p14:creationId xmlns:p14="http://schemas.microsoft.com/office/powerpoint/2010/main" val="3200976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E45314-4D44-478F-96BD-5C148E309065}"/>
              </a:ext>
            </a:extLst>
          </p:cNvPr>
          <p:cNvSpPr>
            <a:spLocks noGrp="1"/>
          </p:cNvSpPr>
          <p:nvPr>
            <p:ph sz="half" idx="1"/>
          </p:nvPr>
        </p:nvSpPr>
        <p:spPr/>
        <p:txBody>
          <a:bodyPr>
            <a:normAutofit fontScale="92500"/>
          </a:bodyPr>
          <a:lstStyle/>
          <a:p>
            <a:r>
              <a:rPr lang="en-US" dirty="0"/>
              <a:t>Significant sampling variance: challenge for identifying Nth highest hour</a:t>
            </a:r>
          </a:p>
          <a:p>
            <a:r>
              <a:rPr lang="en-US" dirty="0"/>
              <a:t>Observations when looking at 200 highest hours</a:t>
            </a:r>
          </a:p>
          <a:p>
            <a:pPr lvl="1"/>
            <a:r>
              <a:rPr lang="en-US" dirty="0"/>
              <a:t>Streetlight is distributed around the count</a:t>
            </a:r>
          </a:p>
          <a:p>
            <a:pPr lvl="1"/>
            <a:r>
              <a:rPr lang="en-US" dirty="0"/>
              <a:t>Sorted by Streetlight highest hours, the count volume is much lower</a:t>
            </a:r>
          </a:p>
        </p:txBody>
      </p:sp>
      <p:pic>
        <p:nvPicPr>
          <p:cNvPr id="5" name="Content Placeholder 4">
            <a:extLst>
              <a:ext uri="{FF2B5EF4-FFF2-40B4-BE49-F238E27FC236}">
                <a16:creationId xmlns:a16="http://schemas.microsoft.com/office/drawing/2014/main" id="{F39FE250-FF21-4FCE-AA13-237C51C4A381}"/>
              </a:ext>
            </a:extLst>
          </p:cNvPr>
          <p:cNvPicPr>
            <a:picLocks noGrp="1" noChangeAspect="1"/>
          </p:cNvPicPr>
          <p:nvPr>
            <p:ph sz="half" idx="2"/>
          </p:nvPr>
        </p:nvPicPr>
        <p:blipFill>
          <a:blip r:embed="rId2"/>
          <a:stretch>
            <a:fillRect/>
          </a:stretch>
        </p:blipFill>
        <p:spPr>
          <a:xfrm>
            <a:off x="5257800" y="1295400"/>
            <a:ext cx="2700401" cy="2286000"/>
          </a:xfrm>
          <a:prstGeom prst="rect">
            <a:avLst/>
          </a:prstGeom>
        </p:spPr>
      </p:pic>
      <p:sp>
        <p:nvSpPr>
          <p:cNvPr id="4" name="Title 3">
            <a:extLst>
              <a:ext uri="{FF2B5EF4-FFF2-40B4-BE49-F238E27FC236}">
                <a16:creationId xmlns:a16="http://schemas.microsoft.com/office/drawing/2014/main" id="{FAE4F5BD-6027-4C44-A1D8-9E94EEA101AD}"/>
              </a:ext>
            </a:extLst>
          </p:cNvPr>
          <p:cNvSpPr>
            <a:spLocks noGrp="1"/>
          </p:cNvSpPr>
          <p:nvPr>
            <p:ph type="title"/>
          </p:nvPr>
        </p:nvSpPr>
        <p:spPr/>
        <p:txBody>
          <a:bodyPr>
            <a:normAutofit fontScale="90000"/>
          </a:bodyPr>
          <a:lstStyle/>
          <a:p>
            <a:r>
              <a:rPr lang="en-US" dirty="0"/>
              <a:t>Estimation of Design Hour Traffic</a:t>
            </a:r>
          </a:p>
        </p:txBody>
      </p:sp>
      <p:pic>
        <p:nvPicPr>
          <p:cNvPr id="6" name="Picture 5">
            <a:extLst>
              <a:ext uri="{FF2B5EF4-FFF2-40B4-BE49-F238E27FC236}">
                <a16:creationId xmlns:a16="http://schemas.microsoft.com/office/drawing/2014/main" id="{20F28056-0FB4-4E37-92CD-A1838D5FE19A}"/>
              </a:ext>
            </a:extLst>
          </p:cNvPr>
          <p:cNvPicPr>
            <a:picLocks noChangeAspect="1"/>
          </p:cNvPicPr>
          <p:nvPr/>
        </p:nvPicPr>
        <p:blipFill>
          <a:blip r:embed="rId3"/>
          <a:stretch>
            <a:fillRect/>
          </a:stretch>
        </p:blipFill>
        <p:spPr>
          <a:xfrm>
            <a:off x="5264791" y="3810000"/>
            <a:ext cx="2686568" cy="2286000"/>
          </a:xfrm>
          <a:prstGeom prst="rect">
            <a:avLst/>
          </a:prstGeom>
        </p:spPr>
      </p:pic>
    </p:spTree>
    <p:extLst>
      <p:ext uri="{BB962C8B-B14F-4D97-AF65-F5344CB8AC3E}">
        <p14:creationId xmlns:p14="http://schemas.microsoft.com/office/powerpoint/2010/main" val="2100701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B3B93E-AED0-4E64-859C-B55643BF1906}"/>
              </a:ext>
            </a:extLst>
          </p:cNvPr>
          <p:cNvSpPr>
            <a:spLocks noGrp="1"/>
          </p:cNvSpPr>
          <p:nvPr>
            <p:ph sz="half" idx="1"/>
          </p:nvPr>
        </p:nvSpPr>
        <p:spPr/>
        <p:txBody>
          <a:bodyPr>
            <a:normAutofit fontScale="92500" lnSpcReduction="20000"/>
          </a:bodyPr>
          <a:lstStyle/>
          <a:p>
            <a:r>
              <a:rPr lang="en-US" dirty="0"/>
              <a:t>Adjustment of a single or multiple day count to average weekday or season</a:t>
            </a:r>
          </a:p>
          <a:p>
            <a:pPr lvl="1"/>
            <a:r>
              <a:rPr lang="en-US" dirty="0"/>
              <a:t>Typically use the permanent count data</a:t>
            </a:r>
          </a:p>
          <a:p>
            <a:r>
              <a:rPr lang="en-US" dirty="0"/>
              <a:t>Initial analysis showed significant variation of count vs Streetlight for a given day – linked to adjustment to annual count</a:t>
            </a:r>
          </a:p>
          <a:p>
            <a:pPr lvl="1"/>
            <a:r>
              <a:rPr lang="en-US" dirty="0"/>
              <a:t>Since Streetlight adjusts to monthly sample rate</a:t>
            </a:r>
          </a:p>
        </p:txBody>
      </p:sp>
      <p:pic>
        <p:nvPicPr>
          <p:cNvPr id="5" name="Content Placeholder 4">
            <a:extLst>
              <a:ext uri="{FF2B5EF4-FFF2-40B4-BE49-F238E27FC236}">
                <a16:creationId xmlns:a16="http://schemas.microsoft.com/office/drawing/2014/main" id="{DB473872-CF4F-4ECB-88A1-3A640054D77E}"/>
              </a:ext>
            </a:extLst>
          </p:cNvPr>
          <p:cNvPicPr>
            <a:picLocks noGrp="1" noChangeAspect="1"/>
          </p:cNvPicPr>
          <p:nvPr>
            <p:ph sz="half" idx="2"/>
          </p:nvPr>
        </p:nvPicPr>
        <p:blipFill>
          <a:blip r:embed="rId2"/>
          <a:stretch>
            <a:fillRect/>
          </a:stretch>
        </p:blipFill>
        <p:spPr>
          <a:xfrm>
            <a:off x="4648202" y="1295400"/>
            <a:ext cx="4191000" cy="2287944"/>
          </a:xfrm>
          <a:prstGeom prst="rect">
            <a:avLst/>
          </a:prstGeom>
        </p:spPr>
      </p:pic>
      <p:sp>
        <p:nvSpPr>
          <p:cNvPr id="4" name="Title 3">
            <a:extLst>
              <a:ext uri="{FF2B5EF4-FFF2-40B4-BE49-F238E27FC236}">
                <a16:creationId xmlns:a16="http://schemas.microsoft.com/office/drawing/2014/main" id="{5EC64434-7556-4C36-83CA-664A107D0B2B}"/>
              </a:ext>
            </a:extLst>
          </p:cNvPr>
          <p:cNvSpPr>
            <a:spLocks noGrp="1"/>
          </p:cNvSpPr>
          <p:nvPr>
            <p:ph type="title"/>
          </p:nvPr>
        </p:nvSpPr>
        <p:spPr/>
        <p:txBody>
          <a:bodyPr>
            <a:normAutofit fontScale="90000"/>
          </a:bodyPr>
          <a:lstStyle/>
          <a:p>
            <a:r>
              <a:rPr lang="en-US" dirty="0"/>
              <a:t>Seasonal / Day of Week AADT Factors</a:t>
            </a:r>
          </a:p>
        </p:txBody>
      </p:sp>
      <p:pic>
        <p:nvPicPr>
          <p:cNvPr id="6" name="Picture 5">
            <a:extLst>
              <a:ext uri="{FF2B5EF4-FFF2-40B4-BE49-F238E27FC236}">
                <a16:creationId xmlns:a16="http://schemas.microsoft.com/office/drawing/2014/main" id="{6D40593D-865D-4F8B-8235-6E1089FB795E}"/>
              </a:ext>
            </a:extLst>
          </p:cNvPr>
          <p:cNvPicPr>
            <a:picLocks noChangeAspect="1"/>
          </p:cNvPicPr>
          <p:nvPr/>
        </p:nvPicPr>
        <p:blipFill>
          <a:blip r:embed="rId3"/>
          <a:stretch>
            <a:fillRect/>
          </a:stretch>
        </p:blipFill>
        <p:spPr>
          <a:xfrm>
            <a:off x="4666071" y="3965742"/>
            <a:ext cx="4173129" cy="2286000"/>
          </a:xfrm>
          <a:prstGeom prst="rect">
            <a:avLst/>
          </a:prstGeom>
        </p:spPr>
      </p:pic>
    </p:spTree>
    <p:extLst>
      <p:ext uri="{BB962C8B-B14F-4D97-AF65-F5344CB8AC3E}">
        <p14:creationId xmlns:p14="http://schemas.microsoft.com/office/powerpoint/2010/main" val="839020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C58D93-B1C2-4763-9C9F-DBD2EDCCA69E}"/>
              </a:ext>
            </a:extLst>
          </p:cNvPr>
          <p:cNvSpPr>
            <a:spLocks noGrp="1"/>
          </p:cNvSpPr>
          <p:nvPr>
            <p:ph sz="half" idx="1"/>
          </p:nvPr>
        </p:nvSpPr>
        <p:spPr/>
        <p:txBody>
          <a:bodyPr>
            <a:normAutofit fontScale="92500" lnSpcReduction="10000"/>
          </a:bodyPr>
          <a:lstStyle/>
          <a:p>
            <a:r>
              <a:rPr lang="en-US" dirty="0"/>
              <a:t>Model Application</a:t>
            </a:r>
          </a:p>
          <a:p>
            <a:pPr lvl="1"/>
            <a:r>
              <a:rPr lang="en-US" dirty="0"/>
              <a:t>Opportunity to expand the predictive horizon of the model</a:t>
            </a:r>
          </a:p>
          <a:p>
            <a:r>
              <a:rPr lang="en-US" dirty="0"/>
              <a:t>Design Hour Traffic</a:t>
            </a:r>
          </a:p>
          <a:p>
            <a:pPr lvl="1"/>
            <a:r>
              <a:rPr lang="en-US" dirty="0"/>
              <a:t>Streetlight based K30 were about 26% higher</a:t>
            </a:r>
          </a:p>
          <a:p>
            <a:pPr lvl="2"/>
            <a:r>
              <a:rPr lang="en-US" dirty="0"/>
              <a:t>Improvement with greater market penetration</a:t>
            </a:r>
          </a:p>
          <a:p>
            <a:r>
              <a:rPr lang="en-US" dirty="0"/>
              <a:t>Seasonal / Day of Week AADT</a:t>
            </a:r>
          </a:p>
          <a:p>
            <a:pPr lvl="1"/>
            <a:r>
              <a:rPr lang="en-US" dirty="0"/>
              <a:t>Improved with control to seasonal / monthly totals (part of software)</a:t>
            </a:r>
          </a:p>
        </p:txBody>
      </p:sp>
      <p:sp>
        <p:nvSpPr>
          <p:cNvPr id="3" name="Content Placeholder 2">
            <a:extLst>
              <a:ext uri="{FF2B5EF4-FFF2-40B4-BE49-F238E27FC236}">
                <a16:creationId xmlns:a16="http://schemas.microsoft.com/office/drawing/2014/main" id="{82EF5D8D-3EC7-4519-826D-707B3863AA20}"/>
              </a:ext>
            </a:extLst>
          </p:cNvPr>
          <p:cNvSpPr>
            <a:spLocks noGrp="1"/>
          </p:cNvSpPr>
          <p:nvPr>
            <p:ph sz="half" idx="2"/>
          </p:nvPr>
        </p:nvSpPr>
        <p:spPr/>
        <p:txBody>
          <a:bodyPr/>
          <a:lstStyle/>
          <a:p>
            <a:pPr marL="0" indent="0">
              <a:buNone/>
            </a:pPr>
            <a:r>
              <a:rPr lang="en-US" dirty="0"/>
              <a:t>Jonathan Avner, WRA</a:t>
            </a:r>
          </a:p>
          <a:p>
            <a:pPr marL="0" indent="0">
              <a:buNone/>
            </a:pPr>
            <a:r>
              <a:rPr lang="en-US" sz="2000" dirty="0"/>
              <a:t>javner@wrallp.com</a:t>
            </a:r>
          </a:p>
          <a:p>
            <a:pPr marL="0" indent="0">
              <a:buNone/>
            </a:pPr>
            <a:endParaRPr lang="en-US" dirty="0"/>
          </a:p>
          <a:p>
            <a:pPr marL="0" indent="0">
              <a:buNone/>
            </a:pPr>
            <a:r>
              <a:rPr lang="en-US" dirty="0"/>
              <a:t>Greg Giaimo, ODOT</a:t>
            </a:r>
          </a:p>
          <a:p>
            <a:pPr marL="0" indent="0">
              <a:buNone/>
            </a:pPr>
            <a:r>
              <a:rPr lang="en-US" sz="2000" dirty="0"/>
              <a:t>Greg.Giaimo@dot.state.oh.us	</a:t>
            </a:r>
          </a:p>
          <a:p>
            <a:endParaRPr lang="en-US" dirty="0"/>
          </a:p>
        </p:txBody>
      </p:sp>
      <p:sp>
        <p:nvSpPr>
          <p:cNvPr id="4" name="Title 3">
            <a:extLst>
              <a:ext uri="{FF2B5EF4-FFF2-40B4-BE49-F238E27FC236}">
                <a16:creationId xmlns:a16="http://schemas.microsoft.com/office/drawing/2014/main" id="{6B9DC327-D647-4608-B71F-9DEACE8A2155}"/>
              </a:ext>
            </a:extLst>
          </p:cNvPr>
          <p:cNvSpPr>
            <a:spLocks noGrp="1"/>
          </p:cNvSpPr>
          <p:nvPr>
            <p:ph type="title"/>
          </p:nvPr>
        </p:nvSpPr>
        <p:spPr/>
        <p:txBody>
          <a:bodyPr/>
          <a:lstStyle/>
          <a:p>
            <a:r>
              <a:rPr lang="en-US" dirty="0"/>
              <a:t>Conclusions</a:t>
            </a:r>
          </a:p>
        </p:txBody>
      </p:sp>
      <p:pic>
        <p:nvPicPr>
          <p:cNvPr id="5" name="Picture 4">
            <a:extLst>
              <a:ext uri="{FF2B5EF4-FFF2-40B4-BE49-F238E27FC236}">
                <a16:creationId xmlns:a16="http://schemas.microsoft.com/office/drawing/2014/main" id="{05BA4866-11BC-4D6C-9726-EE0931D8BD81}"/>
              </a:ext>
            </a:extLst>
          </p:cNvPr>
          <p:cNvPicPr>
            <a:picLocks noChangeAspect="1"/>
          </p:cNvPicPr>
          <p:nvPr/>
        </p:nvPicPr>
        <p:blipFill>
          <a:blip r:embed="rId2"/>
          <a:stretch>
            <a:fillRect/>
          </a:stretch>
        </p:blipFill>
        <p:spPr>
          <a:xfrm>
            <a:off x="4648200" y="4058174"/>
            <a:ext cx="3953681" cy="2286000"/>
          </a:xfrm>
          <a:prstGeom prst="rect">
            <a:avLst/>
          </a:prstGeom>
        </p:spPr>
      </p:pic>
    </p:spTree>
    <p:extLst>
      <p:ext uri="{BB962C8B-B14F-4D97-AF65-F5344CB8AC3E}">
        <p14:creationId xmlns:p14="http://schemas.microsoft.com/office/powerpoint/2010/main" val="2346153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_2016_standard.pptx" id="{AAA54887-7849-4400-97E6-8A8A55202518}" vid="{F02D0FF0-FB62-4A58-B51B-1D72A2C2B6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WRA Standard</Template>
  <TotalTime>81</TotalTime>
  <Words>382</Words>
  <Application>Microsoft Office PowerPoint</Application>
  <PresentationFormat>On-screen Show (4:3)</PresentationFormat>
  <Paragraphs>56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Temporal Applications for Big Data</vt:lpstr>
      <vt:lpstr>Time and Big Data</vt:lpstr>
      <vt:lpstr>Travel Demand Model Application</vt:lpstr>
      <vt:lpstr>Estimation of Design Hour Traffic</vt:lpstr>
      <vt:lpstr>Estimation of Design Hour Traffic</vt:lpstr>
      <vt:lpstr>Seasonal / Day of Week AADT Factors</vt:lpstr>
      <vt:lpstr>Conclusions</vt:lpstr>
    </vt:vector>
  </TitlesOfParts>
  <Company>Whitman, Requardt, &amp; Associates,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Temporal Applications for Big Data</dc:title>
  <dc:creator>Avner, Jonathan</dc:creator>
  <cp:lastModifiedBy>Avner, Jonathan</cp:lastModifiedBy>
  <cp:revision>6</cp:revision>
  <dcterms:created xsi:type="dcterms:W3CDTF">2019-05-30T16:31:34Z</dcterms:created>
  <dcterms:modified xsi:type="dcterms:W3CDTF">2019-05-30T17:53:03Z</dcterms:modified>
</cp:coreProperties>
</file>